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65" r:id="rId2"/>
    <p:sldId id="304" r:id="rId3"/>
    <p:sldId id="306" r:id="rId4"/>
    <p:sldId id="309" r:id="rId5"/>
    <p:sldId id="312" r:id="rId6"/>
    <p:sldId id="313" r:id="rId7"/>
    <p:sldId id="317" r:id="rId8"/>
    <p:sldId id="318" r:id="rId9"/>
    <p:sldId id="342" r:id="rId10"/>
    <p:sldId id="319" r:id="rId11"/>
    <p:sldId id="343" r:id="rId12"/>
    <p:sldId id="321" r:id="rId13"/>
    <p:sldId id="323" r:id="rId14"/>
    <p:sldId id="324" r:id="rId15"/>
    <p:sldId id="336" r:id="rId16"/>
    <p:sldId id="341" r:id="rId17"/>
    <p:sldId id="275" r:id="rId18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51D7D"/>
    <a:srgbClr val="0D75BA"/>
    <a:srgbClr val="B0B0B0"/>
    <a:srgbClr val="1DD6B7"/>
    <a:srgbClr val="22BA59"/>
    <a:srgbClr val="ED9A00"/>
    <a:srgbClr val="D61C35"/>
    <a:srgbClr val="349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6980" autoAdjust="0"/>
  </p:normalViewPr>
  <p:slideViewPr>
    <p:cSldViewPr>
      <p:cViewPr>
        <p:scale>
          <a:sx n="100" d="100"/>
          <a:sy n="100" d="100"/>
        </p:scale>
        <p:origin x="-2322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090" y="-84"/>
      </p:cViewPr>
      <p:guideLst>
        <p:guide orient="horz" pos="3157"/>
        <p:guide pos="217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3478" tIns="46742" rIns="93478" bIns="4674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1699" y="0"/>
            <a:ext cx="2984871" cy="501015"/>
          </a:xfrm>
          <a:prstGeom prst="rect">
            <a:avLst/>
          </a:prstGeom>
        </p:spPr>
        <p:txBody>
          <a:bodyPr vert="horz" lIns="93478" tIns="46742" rIns="93478" bIns="46742" rtlCol="0"/>
          <a:lstStyle>
            <a:lvl1pPr algn="r">
              <a:defRPr sz="1200"/>
            </a:lvl1pPr>
          </a:lstStyle>
          <a:p>
            <a:fld id="{213B406B-9D0B-473A-819A-9AB78EECDD8E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1015"/>
          </a:xfrm>
          <a:prstGeom prst="rect">
            <a:avLst/>
          </a:prstGeom>
        </p:spPr>
        <p:txBody>
          <a:bodyPr vert="horz" lIns="93478" tIns="46742" rIns="93478" bIns="4674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1699" y="9517547"/>
            <a:ext cx="2984871" cy="501015"/>
          </a:xfrm>
          <a:prstGeom prst="rect">
            <a:avLst/>
          </a:prstGeom>
        </p:spPr>
        <p:txBody>
          <a:bodyPr vert="horz" lIns="93478" tIns="46742" rIns="93478" bIns="46742" rtlCol="0" anchor="b"/>
          <a:lstStyle>
            <a:lvl1pPr algn="r">
              <a:defRPr sz="1200"/>
            </a:lvl1pPr>
          </a:lstStyle>
          <a:p>
            <a:fld id="{F74AC6F5-D58F-46EC-91EE-4DB1423DF9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689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3478" tIns="46742" rIns="93478" bIns="4674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1015"/>
          </a:xfrm>
          <a:prstGeom prst="rect">
            <a:avLst/>
          </a:prstGeom>
        </p:spPr>
        <p:txBody>
          <a:bodyPr vert="horz" lIns="93478" tIns="46742" rIns="93478" bIns="46742" rtlCol="0"/>
          <a:lstStyle>
            <a:lvl1pPr algn="r">
              <a:defRPr sz="1200"/>
            </a:lvl1pPr>
          </a:lstStyle>
          <a:p>
            <a:fld id="{40ECD939-A1D8-4842-B06F-E19C0A9BC2BF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8" tIns="46742" rIns="93478" bIns="4674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8"/>
            <a:ext cx="5510530" cy="4509135"/>
          </a:xfrm>
          <a:prstGeom prst="rect">
            <a:avLst/>
          </a:prstGeom>
        </p:spPr>
        <p:txBody>
          <a:bodyPr vert="horz" lIns="93478" tIns="46742" rIns="93478" bIns="4674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1015"/>
          </a:xfrm>
          <a:prstGeom prst="rect">
            <a:avLst/>
          </a:prstGeom>
        </p:spPr>
        <p:txBody>
          <a:bodyPr vert="horz" lIns="93478" tIns="46742" rIns="93478" bIns="4674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9" y="9517547"/>
            <a:ext cx="2984871" cy="501015"/>
          </a:xfrm>
          <a:prstGeom prst="rect">
            <a:avLst/>
          </a:prstGeom>
        </p:spPr>
        <p:txBody>
          <a:bodyPr vert="horz" lIns="93478" tIns="46742" rIns="93478" bIns="46742" rtlCol="0" anchor="b"/>
          <a:lstStyle>
            <a:lvl1pPr algn="r">
              <a:defRPr sz="1200"/>
            </a:lvl1pPr>
          </a:lstStyle>
          <a:p>
            <a:fld id="{18578D45-228B-42E8-98A0-1AB3CDF94F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122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8817" y="4759648"/>
            <a:ext cx="5510530" cy="450913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901700" y="9517548"/>
            <a:ext cx="2984871" cy="501015"/>
          </a:xfrm>
          <a:prstGeom prst="rect">
            <a:avLst/>
          </a:prstGeom>
        </p:spPr>
        <p:txBody>
          <a:bodyPr/>
          <a:lstStyle/>
          <a:p>
            <a:fld id="{CB0CDA66-2285-4022-A763-D2C51422678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7343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10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12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14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15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16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88817" y="4759648"/>
            <a:ext cx="5510530" cy="450913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901700" y="9517548"/>
            <a:ext cx="2984871" cy="501015"/>
          </a:xfrm>
          <a:prstGeom prst="rect">
            <a:avLst/>
          </a:prstGeom>
        </p:spPr>
        <p:txBody>
          <a:bodyPr/>
          <a:lstStyle/>
          <a:p>
            <a:fld id="{CB0CDA66-2285-4022-A763-D2C514226788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734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8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38213" y="750888"/>
            <a:ext cx="5011737" cy="3759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8497" y="4760966"/>
            <a:ext cx="5511174" cy="450777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00938" y="9517126"/>
            <a:ext cx="2985621" cy="5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51071" indent="-288873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55494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17691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79888" indent="-231099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42087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3004285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66481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928679" indent="-231099" defTabSz="901927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71661167-6242-4A5F-9E5D-BFD9CF7863AA}" type="slidenum">
              <a:rPr lang="ru-RU" altLang="ru-RU"/>
              <a:pPr eaLnBrk="1" hangingPunct="1"/>
              <a:t>9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6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2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9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5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8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4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1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96950-60EE-4417-A51F-2EC74899C41E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207CB-39B2-4F8A-96EF-11F63399788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640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D55EC-67AF-446A-B470-9BB981C2E5E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E7796-5F1A-404A-8747-F03FD50E8E9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742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C54D8C-6950-4958-AA2D-5F831D86DA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1ADF40-8B9E-4A98-8A5F-9BFC7C12683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36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15021-3586-4529-9BCD-1AC33F32D655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D5EEC-BF98-4A8E-B1C4-20EFC4CCC27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05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4406903"/>
            <a:ext cx="7772400" cy="1362075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464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928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392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8571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23213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67856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124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57141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DF0D0-5F14-4BF9-89B4-807960F9B4D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9A3A6-D2F4-4916-97FA-FE3113638B8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727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EF946-1D84-45E5-9485-0D6A6E70F7F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02EB1-C2EA-4BE2-87CC-B4C7A290B3C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20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6428" indent="0">
              <a:buNone/>
              <a:defRPr sz="2000" b="1"/>
            </a:lvl2pPr>
            <a:lvl3pPr marL="892855" indent="0">
              <a:buNone/>
              <a:defRPr sz="1700" b="1"/>
            </a:lvl3pPr>
            <a:lvl4pPr marL="1339282" indent="0">
              <a:buNone/>
              <a:defRPr sz="1600" b="1"/>
            </a:lvl4pPr>
            <a:lvl5pPr marL="1785710" indent="0">
              <a:buNone/>
              <a:defRPr sz="1600" b="1"/>
            </a:lvl5pPr>
            <a:lvl6pPr marL="2232137" indent="0">
              <a:buNone/>
              <a:defRPr sz="1600" b="1"/>
            </a:lvl6pPr>
            <a:lvl7pPr marL="2678565" indent="0">
              <a:buNone/>
              <a:defRPr sz="1600" b="1"/>
            </a:lvl7pPr>
            <a:lvl8pPr marL="3124992" indent="0">
              <a:buNone/>
              <a:defRPr sz="1600" b="1"/>
            </a:lvl8pPr>
            <a:lvl9pPr marL="357141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6428" indent="0">
              <a:buNone/>
              <a:defRPr sz="2000" b="1"/>
            </a:lvl2pPr>
            <a:lvl3pPr marL="892855" indent="0">
              <a:buNone/>
              <a:defRPr sz="1700" b="1"/>
            </a:lvl3pPr>
            <a:lvl4pPr marL="1339282" indent="0">
              <a:buNone/>
              <a:defRPr sz="1600" b="1"/>
            </a:lvl4pPr>
            <a:lvl5pPr marL="1785710" indent="0">
              <a:buNone/>
              <a:defRPr sz="1600" b="1"/>
            </a:lvl5pPr>
            <a:lvl6pPr marL="2232137" indent="0">
              <a:buNone/>
              <a:defRPr sz="1600" b="1"/>
            </a:lvl6pPr>
            <a:lvl7pPr marL="2678565" indent="0">
              <a:buNone/>
              <a:defRPr sz="1600" b="1"/>
            </a:lvl7pPr>
            <a:lvl8pPr marL="3124992" indent="0">
              <a:buNone/>
              <a:defRPr sz="1600" b="1"/>
            </a:lvl8pPr>
            <a:lvl9pPr marL="357141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BEC37-B114-4690-AF82-B805D7B23D5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24140-83FD-4D4B-9988-79AC61CE141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35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16057-6702-4E35-8568-2506CAE4728E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B0686-8D99-4ACC-8A56-D8005C90A9D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9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D17BD-09F4-4B68-8A9E-F4923A6C7150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C4DF1-0C38-4EDB-87B9-9BB3709266C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206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0" cy="5853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46428" indent="0">
              <a:buNone/>
              <a:defRPr sz="1200"/>
            </a:lvl2pPr>
            <a:lvl3pPr marL="892855" indent="0">
              <a:buNone/>
              <a:defRPr sz="900"/>
            </a:lvl3pPr>
            <a:lvl4pPr marL="1339282" indent="0">
              <a:buNone/>
              <a:defRPr sz="900"/>
            </a:lvl4pPr>
            <a:lvl5pPr marL="1785710" indent="0">
              <a:buNone/>
              <a:defRPr sz="900"/>
            </a:lvl5pPr>
            <a:lvl6pPr marL="2232137" indent="0">
              <a:buNone/>
              <a:defRPr sz="900"/>
            </a:lvl6pPr>
            <a:lvl7pPr marL="2678565" indent="0">
              <a:buNone/>
              <a:defRPr sz="900"/>
            </a:lvl7pPr>
            <a:lvl8pPr marL="3124992" indent="0">
              <a:buNone/>
              <a:defRPr sz="900"/>
            </a:lvl8pPr>
            <a:lvl9pPr marL="357141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C02DF-020C-498F-BF02-456A69EEE8B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B0123-1979-4085-9E6A-3628D34FA80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46428" indent="0">
              <a:buNone/>
              <a:defRPr sz="2800"/>
            </a:lvl2pPr>
            <a:lvl3pPr marL="892855" indent="0">
              <a:buNone/>
              <a:defRPr sz="2400"/>
            </a:lvl3pPr>
            <a:lvl4pPr marL="1339282" indent="0">
              <a:buNone/>
              <a:defRPr sz="2000"/>
            </a:lvl4pPr>
            <a:lvl5pPr marL="1785710" indent="0">
              <a:buNone/>
              <a:defRPr sz="2000"/>
            </a:lvl5pPr>
            <a:lvl6pPr marL="2232137" indent="0">
              <a:buNone/>
              <a:defRPr sz="2000"/>
            </a:lvl6pPr>
            <a:lvl7pPr marL="2678565" indent="0">
              <a:buNone/>
              <a:defRPr sz="2000"/>
            </a:lvl7pPr>
            <a:lvl8pPr marL="3124992" indent="0">
              <a:buNone/>
              <a:defRPr sz="2000"/>
            </a:lvl8pPr>
            <a:lvl9pPr marL="3571419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46428" indent="0">
              <a:buNone/>
              <a:defRPr sz="1200"/>
            </a:lvl2pPr>
            <a:lvl3pPr marL="892855" indent="0">
              <a:buNone/>
              <a:defRPr sz="900"/>
            </a:lvl3pPr>
            <a:lvl4pPr marL="1339282" indent="0">
              <a:buNone/>
              <a:defRPr sz="900"/>
            </a:lvl4pPr>
            <a:lvl5pPr marL="1785710" indent="0">
              <a:buNone/>
              <a:defRPr sz="900"/>
            </a:lvl5pPr>
            <a:lvl6pPr marL="2232137" indent="0">
              <a:buNone/>
              <a:defRPr sz="900"/>
            </a:lvl6pPr>
            <a:lvl7pPr marL="2678565" indent="0">
              <a:buNone/>
              <a:defRPr sz="900"/>
            </a:lvl7pPr>
            <a:lvl8pPr marL="3124992" indent="0">
              <a:buNone/>
              <a:defRPr sz="900"/>
            </a:lvl8pPr>
            <a:lvl9pPr marL="357141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84F2B-813C-431B-82A1-90E26F177D41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56C71-451A-4FFD-A813-7D238D1C30A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424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285" tIns="44643" rIns="89285" bIns="4464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285" tIns="44643" rIns="89285" bIns="446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текста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  <a:p>
            <a:pPr lvl="3"/>
            <a:r>
              <a:rPr lang="ru-RU" altLang="ru-RU" dirty="0" smtClean="0"/>
              <a:t>Четвертый уровень</a:t>
            </a:r>
          </a:p>
          <a:p>
            <a:pPr lvl="4"/>
            <a:r>
              <a:rPr lang="ru-RU" alt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l" defTabSz="89285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C54D8C-6950-4958-AA2D-5F831D86DA3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ctr" defTabSz="89285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89285" tIns="44643" rIns="89285" bIns="44643" rtlCol="0" anchor="ctr"/>
          <a:lstStyle>
            <a:lvl1pPr algn="r" defTabSz="89285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1ADF40-8B9E-4A98-8A5F-9BFC7C1268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069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892175" rtl="0" eaLnBrk="0" fontAlgn="base" hangingPunct="0">
        <a:spcBef>
          <a:spcPct val="0"/>
        </a:spcBef>
        <a:spcAft>
          <a:spcPct val="0"/>
        </a:spcAft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92175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2pPr>
      <a:lvl3pPr algn="ctr" defTabSz="892175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3pPr>
      <a:lvl4pPr algn="ctr" defTabSz="892175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4pPr>
      <a:lvl5pPr algn="ctr" defTabSz="892175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5pPr>
      <a:lvl6pPr marL="457200" algn="ctr" defTabSz="892175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6pPr>
      <a:lvl7pPr marL="914400" algn="ctr" defTabSz="892175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7pPr>
      <a:lvl8pPr marL="1371600" algn="ctr" defTabSz="892175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8pPr>
      <a:lvl9pPr marL="1828800" algn="ctr" defTabSz="892175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9pPr>
    </p:titleStyle>
    <p:bodyStyle>
      <a:lvl1pPr marL="333375" indent="-333375" algn="l" defTabSz="8921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23900" indent="-277813" algn="l" defTabSz="8921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16013" indent="-222250" algn="l" defTabSz="8921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2250" algn="l" defTabSz="8921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8188" indent="-222250" algn="l" defTabSz="8921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55351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01779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48205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94633" indent="-223214" algn="l" defTabSz="89285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6428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2855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282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85710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32137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78565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24992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71419" algn="l" defTabSz="89285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#P115"/><Relationship Id="rId3" Type="http://schemas.openxmlformats.org/officeDocument/2006/relationships/image" Target="../media/image2.png"/><Relationship Id="rId7" Type="http://schemas.openxmlformats.org/officeDocument/2006/relationships/hyperlink" Target="#P78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hyperlink" Target="#P77"/><Relationship Id="rId11" Type="http://schemas.openxmlformats.org/officeDocument/2006/relationships/hyperlink" Target="#P89"/><Relationship Id="rId5" Type="http://schemas.openxmlformats.org/officeDocument/2006/relationships/hyperlink" Target="#P113"/><Relationship Id="rId10" Type="http://schemas.openxmlformats.org/officeDocument/2006/relationships/hyperlink" Target="#P88"/><Relationship Id="rId4" Type="http://schemas.openxmlformats.org/officeDocument/2006/relationships/hyperlink" Target="#P111"/><Relationship Id="rId9" Type="http://schemas.openxmlformats.org/officeDocument/2006/relationships/hyperlink" Target="#P83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hyperlink" Target="#P241"/><Relationship Id="rId4" Type="http://schemas.openxmlformats.org/officeDocument/2006/relationships/hyperlink" Target="#P98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#P56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#P76"/><Relationship Id="rId4" Type="http://schemas.openxmlformats.org/officeDocument/2006/relationships/hyperlink" Target="#P74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9614" y="3837270"/>
            <a:ext cx="6984776" cy="959882"/>
          </a:xfrm>
        </p:spPr>
        <p:txBody>
          <a:bodyPr>
            <a:normAutofit fontScale="90000"/>
          </a:bodyPr>
          <a:lstStyle/>
          <a:p>
            <a:r>
              <a:rPr lang="ru-RU" altLang="ru-RU" sz="2800" dirty="0" smtClean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/>
            </a:r>
            <a:br>
              <a:rPr lang="ru-RU" altLang="ru-RU" sz="2800" dirty="0" smtClean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</a:br>
            <a:r>
              <a:rPr lang="ru-RU" altLang="ru-RU" sz="2700" dirty="0" smtClean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электроэнергетике.</a:t>
            </a:r>
            <a:br>
              <a:rPr lang="ru-RU" altLang="ru-RU" sz="2700" dirty="0" smtClean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</a:br>
            <a:r>
              <a:rPr lang="ru-RU" altLang="ru-RU" sz="28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/>
            </a:r>
            <a:br>
              <a:rPr lang="ru-RU" altLang="ru-RU" sz="28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</a:br>
            <a:r>
              <a:rPr lang="ru-RU" altLang="ru-RU" sz="2800" dirty="0" smtClean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/>
            </a:r>
            <a:br>
              <a:rPr lang="ru-RU" altLang="ru-RU" sz="2800" dirty="0" smtClean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</a:br>
            <a:r>
              <a:rPr lang="ru-RU" altLang="ru-RU" sz="28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/>
            </a:r>
            <a:br>
              <a:rPr lang="ru-RU" altLang="ru-RU" sz="28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</a:br>
            <a:r>
              <a:rPr lang="ru-RU" altLang="ru-RU" sz="1800" dirty="0" smtClean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ДОКЛАДЧИК</a:t>
            </a:r>
            <a:r>
              <a:rPr lang="ru-RU" altLang="ru-RU" sz="18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:    </a:t>
            </a:r>
            <a:r>
              <a:rPr lang="ru-RU" altLang="ru-RU" sz="1800" dirty="0" smtClean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ГРИНЬ ДМИТРИЙ ГЕННАДЬЕВИЧ</a:t>
            </a:r>
            <a:r>
              <a:rPr lang="ru-RU" sz="27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ru-RU" sz="27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ru-RU" sz="27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ru-RU" sz="27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ru-RU" sz="2400" dirty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ru-RU" sz="2400" dirty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</a:br>
            <a:endParaRPr lang="ru-RU" sz="2400" dirty="0">
              <a:solidFill>
                <a:schemeClr val="bg1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4" name="Picture 2" descr="C:\Users\Илья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76672"/>
            <a:ext cx="1632405" cy="1837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51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eaLnBrk="1" hangingPunct="1"/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Инциденты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категории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расследуемые Ростехнадзором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701772"/>
              </p:ext>
            </p:extLst>
          </p:nvPr>
        </p:nvGraphicFramePr>
        <p:xfrm>
          <a:off x="179512" y="908720"/>
          <a:ext cx="8712968" cy="56989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6030"/>
                <a:gridCol w="4356938"/>
              </a:tblGrid>
              <a:tr h="182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новые Правила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старые Правила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</a:tr>
              <a:tr h="9756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а) отклонение частоты электрического тока в энергосистеме или ее части в течение суток за пределы 50,00+/-0,2 Гц продолжительностью 3 часа и более или за пределы 50,00+/-0,4 Гц продолжительностью 30 минут и более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4 ж: отклонение  частоты электрического тока в энергосистеме или ее части за пределы: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50,00+/-0,2 Гц продолжительностью 3 часа и более;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50,00+/-0,4 Гц продолжительностью 30 минут и более).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</a:tr>
              <a:tr h="13842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б) превышение фактическим перетоком активной мощности в контролируемом сечении значения максимально допустимого перетока активной мощности (при работе энергосистемы в вынужденном режиме - допустимого в вынужденном режиме перетока активной мощности) длительностью 1 час и более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4 и):  отключение генерирующего оборудования или объекта электросетевого хозяйства, приводящее к снижению надежности Единой энергетической системы России или технологически изолированных территориальных электроэнергетических систем, при возникновении любого из следующих событий: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превышение максимально допустимых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перетоков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мощности в контролируемом сечении длительностью 1 час и более)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</a:tr>
              <a:tr h="12820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и) переход тепловой электростанции установленной генерирующей мощностью 25 МВт и более (в технологически изолированной территориальной электроэнергетической системе - установленной генерирующей мощностью 5 МВт и более) в режим выживания с использованием неснижаемого запаса топлива;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старых Правилах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было, было указано только выделение электростанции установленной мощностью 25 МВт и более на изолированную работу. Здесь указаны только тепловые электростанции, в которых при выделении на изолированную работу возможен режим выживания с использованием неснижаемого запаса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топлива.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</a:tr>
              <a:tr h="4215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з) отказ оперативного персонала объекта электроэнергетики (центра управления) от выполнения диспетчерской команды 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старых Правилах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пункта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было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</a:tr>
              <a:tr h="1442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в) аварийное отключение и (или) повреждение электротехнического оборудования напряжением 110 кВ и выше или линий электропередачи классом напряжения 110 кВ и выше (в технологически изолированной территориальной электроэнергетической системе - также относящихся к объектам диспетчеризации оборудования напряжением 35 кВ и линий электропередачи классом напряжения 35 кВ)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старых Правилах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пункта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было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9269" marR="3926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6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eaLnBrk="1" hangingPunct="1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Инциденты I категории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расследуемые Ростехнадзором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290761" y="826840"/>
            <a:ext cx="87129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endParaRPr lang="ru-RU" sz="1600" dirty="0"/>
          </a:p>
          <a:p>
            <a:pPr algn="just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693490"/>
              </p:ext>
            </p:extLst>
          </p:nvPr>
        </p:nvGraphicFramePr>
        <p:xfrm>
          <a:off x="290761" y="980728"/>
          <a:ext cx="8601719" cy="5695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9191"/>
                <a:gridCol w="4752528"/>
              </a:tblGrid>
              <a:tr h="111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новые Правила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старые Правила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858" marR="32858" marT="0" marB="0"/>
                </a:tc>
              </a:tr>
              <a:tr h="15636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г) аварийное отключение и (или) повреждение основного энергетического оборудования единичной установленной мощностью 25 МВт и более (в технологически изолированной территориальной электроэнергетической системе - мощностью 5 МВт и более) на электростанции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4 в -  повреждение турбины номинальной мощностью 10 МВт и более с разрушением проточной части турбины, изменением формы и геометрических размеров или смещением корпуса турбины на фундаменте;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в.1) повреждение генератора установленной мощностью 10 МВт и более с разрушением его статора, ротора, изоляции обмоток статора, изоляции обмоток ротора;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в.2) повреждение силового трансформатора (автотрансформатора) мощностью 10 МВА и более с разрушением, изменением формы и геометрических размеров или смещением его корпуса)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858" marR="32858" marT="0" marB="0"/>
                </a:tc>
              </a:tr>
              <a:tr h="19198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д) отказ в работе средств диспетчерского и технологического управления и (или) автоматизированных систем;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4 н - нарушение работы средств диспетчерского и технологического управления, приводящее к одному из следующих случаев потери связи между диспетчерским центром субъекта оперативно-диспетчерского управления в электроэнергетике и объектом электроэнергетики или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энергопринимающей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установкой продолжительностью 1 час и более: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полная потеря диспетчерской связи и дистанционного управления объектом электроэнергетики;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полная потеря диспетчерской связи и невозможность передачи телеметрической информации;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полная потеря диспетчерской связи и невозможность передачи или приема управляющих воздействий режимной и (или) противоаварийной автоматики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858" marR="32858" marT="0" marB="0"/>
                </a:tc>
              </a:tr>
              <a:tr h="15636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е) аварии в электроэнергетике и инциденты I категории в случаях, указанных в п. 42 Правил.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случае если по результатам расследования причин аварии в электроэнергетике или инцидента I категории, проведенного комиссией владельца объекта электроэнергетики, в которой отсутствуют представители уполномоченного федерального органа, акт расследования подписан с особыми мнениями более половины членов комиссии, проводится повторное расследование причин такой аварии комиссией, формируемой органом федерального государственного энергетического надзора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858" marR="328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старых Правилах 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2858" marR="3285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41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4939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Расследование причин аварий в электроэнергетике и инцидентов I категории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проводимое комиссией, формируемой Ростехнадзором, осуществляется при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обязательном участии владельцев объектов электроэнергетики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эксплуатирующих отключившиеся (повредившиеся) линии электропередачи, оборудование или неправильно сработавшие устройства (комплексы) релейной защиты и автоматики и иные автоматические защитные устройства, так же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обязательном участии субъекта оперативно-диспетчерского управления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отношении аварий в электроэнергетике и инцидентов I категории, соответствующих следующим критериям:</a:t>
            </a:r>
          </a:p>
          <a:p>
            <a:pPr algn="just"/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аварии в электроэнергетике, указанные в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 tooltip="аварийные отключения и (или) повреждения 2 и более линий электропередачи классом напряжения 110 кВ и выше либо линии электропередачи классом напряжения 110 кВ и выше и оборудования объекта электроэнергетики, указанного в абзаце пятом настоящего подпункта;"/>
              </a:rPr>
              <a:t>абзацах четвертом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file" tooltip="неправильная работа комплекса или устройства противоаварийной автоматики, обусловленная в том числе неправильными действиями персонала;"/>
              </a:rPr>
              <a:t>шестом подпункта "а" пункта 12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настоящих Правил, и инциденты I категории, указанные в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action="ppaction://hlinkfile" tooltip="а) отклонение частоты электрического тока в энергосистеме или ее части в течение суток за пределы 50,00+/-0,2 Гц продолжительностью 3 часа и более или за пределы 50,00+/-0,4 Гц продолжительностью 30 минут и более;"/>
              </a:rPr>
              <a:t>подпунктах "а"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action="ppaction://hlinkfile" tooltip="б) превышение фактическим перетоком активной мощности в контролируемом сечении значения максимально допустимого перетока активной мощности (при работе энергосистемы в вынужденном режиме - допустимого в вынужденном режиме перетока активной мощности) длител"/>
              </a:rPr>
              <a:t>"б" пункта 8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action="ppaction://hlinkfile" tooltip="в) инциденты I категории, указанные в подпункте &quot;з&quot; пункта 8 настоящих Правил, в случае если такой инцидент состоит в отказе оперативного персонала объекта электроэнергетики (центра управления) от выполнения диспетчерской команды диспетчерского персонала "/>
              </a:rPr>
              <a:t>подпункте "в" пункта 12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настоящих Правил;</a:t>
            </a:r>
          </a:p>
          <a:p>
            <a:pPr algn="just"/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инциденты I категории, указанные в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action="ppaction://hlinkfile" tooltip="ж) нарушение (отказ) в работе средств диспетчерского и технологического управления и (или) автоматизированных систем, указанных в абзаце пятом пункта 3 настоящих Правил, в том числе каналов связи между диспетчерским центром и объектом электроэнергетики, л"/>
              </a:rPr>
              <a:t>подпункте "ж" пункта 8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настоящих Правил, в результате которых произошло любое из следующих событий:</a:t>
            </a:r>
          </a:p>
          <a:p>
            <a:pPr algn="just"/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полная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потеря одновременно передачи телеметрической информации с объекта электроэнергетики в диспетчерский центр и диспетчерской связи между диспетчерским центром и объектом электроэнергетики или между диспетчерским центром и центром управления;</a:t>
            </a:r>
          </a:p>
          <a:p>
            <a:pPr algn="just"/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полная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потеря одновременно передачи телеметрической информации с объекта электроэнергетики в диспетчерский центр и передачи и (или) приема управляющих воздействий режимной и (или) противоаварийной автоматики между диспетчерским центром и объектом электроэнергетики;</a:t>
            </a:r>
          </a:p>
          <a:p>
            <a:pPr algn="just"/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полная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потеря одновременно передачи телеметрической информации с объекта электроэнергетики в диспетчерский центр и осуществления в отношении объекта электроэнергетики видов дистанционного управления, указанных в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 action="ppaction://hlinkfile" tooltip="полная потеря дистанционного управления технологическими режимами работы и эксплуатационным состоянием электросетевого оборудования и устройствами (функциями устройств) релейной защиты и автоматики объекта электроэнергетики, указанного в абзаце втором нас"/>
              </a:rPr>
              <a:t>абзацах шестом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 action="ppaction://hlinkfile" tooltip="полная потеря дистанционного управления активной и реактивной мощностью генерирующего оборудования ветровых и солнечных электростанций или малых гидроэлектростанций установленной генерирующей мощностью 25 МВт и более (в технологически изолированной террит"/>
              </a:rPr>
              <a:t>седьмом подпункта "ж" пункта 8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настоящих Правил.</a:t>
            </a:r>
          </a:p>
        </p:txBody>
      </p:sp>
    </p:spTree>
    <p:extLst>
      <p:ext uri="{BB962C8B-B14F-4D97-AF65-F5344CB8AC3E}">
        <p14:creationId xmlns:p14="http://schemas.microsoft.com/office/powerpoint/2010/main" val="316268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15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передачи данных об авариях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 и инцидентов в </a:t>
            </a:r>
            <a:r>
              <a:rPr lang="ru-RU" sz="15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электроэнергетике.</a:t>
            </a:r>
            <a:endParaRPr lang="ru-RU" sz="15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Владелец объекта электроэнергетики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передачу оперативной информации об авариях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электроэнергетике и инцидентах в электроэнергетике в диспетчерский центр, в операционной зоне которого находится объект электроэнергетики, уполномоченный федеральный орган исполнительной власти и территориальный орган федерального государственного энергетического надзора в субъекте Российской Федерации, на территории которого расположен объект электроэнергетики, в соответствии с критериями передачи оперативной информации, предусмотренными порядком передачи оперативной информации об авариях и инцидентах в электроэнергетике, утверждаемым уполномоченным федеральным органом исполнительной власти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оперативно-диспетчерского управления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основе оперативной информации, полученной от владельца объекта электроэнергетики, и сведений о режиме работы энергосистемы, имеющихся в диспетчерском центре, осуществляет передачу оперативной информации об авариях в электроэнергетике и инцидентах в электроэнергетике уполномоченному федеральному органу исполнительной власти и (или) территориальному органу федерального государственного энергетического надзора в соответствии с критериями передачи оперативной информации, предусмотренными порядком передачи оперативной информации об авариях и инцидентах в электроэнергетике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8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600" b="1" i="1" dirty="0" smtClean="0"/>
              <a:t>Приказом </a:t>
            </a:r>
            <a:r>
              <a:rPr lang="ru-RU" sz="1600" b="1" i="1" dirty="0"/>
              <a:t>Минэнерго России от 30 сентября 2025 г. № 1214 утверждён Порядок передачи оперативной информации об авариях в электроэнергетике и инцидентах в электроэнергетике, форм актов по результатам расследования причин аварий и инцидентов в электроэнергетике и требований к их заполнению, форм отчетов об авариях и инцидентах в электроэнергетике и требований к их заполнению и о внесении изменений в приказ Минэнерго России от 2 марта 2010 г. № 90</a:t>
            </a:r>
            <a:r>
              <a:rPr lang="ru-RU" sz="1600" b="1" i="1" dirty="0" smtClean="0"/>
              <a:t>».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i="1" dirty="0"/>
              <a:t>Приказом утверждаются в новой редакции порядок передачи оперативной информации об авариях и инцидентах в электроэнергетике, формы актов по результатам расследования причин аварий и инцидентов в электроэнергетике и требования к их заполнению, формы отчетов об авариях и инцидентах в электроэнергетике и требований к их заполнению.</a:t>
            </a:r>
            <a:endParaRPr lang="ru-RU" sz="1600" dirty="0"/>
          </a:p>
          <a:p>
            <a:pPr algn="just"/>
            <a:r>
              <a:rPr lang="ru-RU" sz="1600" i="1" dirty="0"/>
              <a:t>Также приказ предусматривает актуализацию состава подлежащей передаче оперативной информации об авариях и инцидентах, критерии оперативной информации, передаваемой владельцами объектов электроэнергетики и системным оператором в территориальные органы Ростехнадзора, установление критериев оперативной информации, подлежащей передаче в Минэнерго России, порядка и сроков ее передачи.</a:t>
            </a:r>
            <a:endParaRPr lang="ru-RU" sz="1600" dirty="0"/>
          </a:p>
          <a:p>
            <a:pPr algn="just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8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оформления результатов расследования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 аварий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 и инцидентов в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электроэнергетике.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расследования причин аварии в электроэнергетике, инцидента I категории, а также инцидента II категории, оформляются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актом расследования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акта расследования причин аварии в электроэнергетике и инцидента I категории и форма акта расследования причин инцидента II категории, указанного 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 tooltip="инцидентов II категории, произошедших на объектах электросетевого хозяйства сетевой организации и приведших к прекращению электроснабжения потребителей электрической энергии;"/>
              </a:rPr>
              <a:t>абзаце втором пункта 11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настоящих Правил, а также требования к их заполнению утверждаются уполномоченным федеральным органом исполнительной власти.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актов расследования причин аварий в электроэнергетике и инцидентов I категории осуществляется с использованием программно-аппаратного комплекса субъекта оперативно-диспетчерского управления, обеспечивающего возможность проведения анализа и систематизации причин аварий в электроэнергетике и инцидентов в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с использованием иного программного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обеспечивающего взаимодействие с отраслевой базой аварийности в электроэнергетике, с их подписанием в соответствии с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file" tooltip="49. Акт расследования подписывается всеми членами комиссии на бумажном носителе. К акту расследования прилагаются материалы, на основании которых комиссией обосновываются выводы о причинах возникновения и развития аварии в электроэнергетике или инцидента "/>
              </a:rPr>
              <a:t>пунктом 49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настоящих Правил.</a:t>
            </a:r>
          </a:p>
          <a:p>
            <a:pPr algn="just" eaLnBrk="1" hangingPunct="1"/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27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  <p:sp>
        <p:nvSpPr>
          <p:cNvPr id="14355" name="TextBox 203"/>
          <p:cNvSpPr txBox="1">
            <a:spLocks noChangeArrowheads="1"/>
          </p:cNvSpPr>
          <p:nvPr/>
        </p:nvSpPr>
        <p:spPr bwMode="auto">
          <a:xfrm>
            <a:off x="6666035" y="6069014"/>
            <a:ext cx="187569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ru-RU" altLang="ru-RU" sz="12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ИТОГО: 16 объектов</a:t>
            </a:r>
            <a:endParaRPr lang="ru-RU" altLang="ru-RU" sz="1200" b="1" dirty="0">
              <a:solidFill>
                <a:schemeClr val="bg1"/>
              </a:solidFill>
              <a:latin typeface="Lato" pitchFamily="34" charset="0"/>
              <a:cs typeface="Lato" pitchFamily="34" charset="0"/>
            </a:endParaRPr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систематизации информации об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авариях в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 и инцидентах в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 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отчетов об авариях в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 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инцидентах в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электроэнергетике.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Систематизация информации об авариях в электроэнергетике и инцидентах I категории, произошедших на электростанциях установленной генерирующей мощностью 25 МВт и более (электростанциях установленной генерирующей мощностью 5 МВт и более, входящих в состав технологически изолированных территориальных электроэнергетических систем) и на объектах электросетевого хозяйства классом напряжения 110 кВ и выше (в технологически изолированных территориальных электроэнергетических системах - также на объектах электросетевого хозяйства классом напряжения 35 кВ, относящихся к объектам диспетчеризации), осуществляется субъектом оперативно-диспетчерского управления путем ведения отраслевой базы аварийности в электроэнергетике на основании актов расследования, оперативной информации об авариях в электроэнергетике и инцидентах в электроэнергетике и отчетов об авариях в электроэнергетике и инцидентах в электроэнергетике, представляемых владельцами объектов электроэнергетики.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систематизации информации об авариях в электроэнергетике и инцидентах I категории направляются субъектом оперативно-диспетчерского управления уполномоченному федеральному органу исполнительной власти ежеквартально, не позднее 28-го числа месяца, следующего за отчетным кварталом.</a:t>
            </a:r>
          </a:p>
          <a:p>
            <a:pPr algn="just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27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9614" y="3837270"/>
            <a:ext cx="6984776" cy="959882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chemeClr val="bg1"/>
                </a:solidFill>
                <a:latin typeface="Lato" panose="020F0502020204030203" pitchFamily="34" charset="0"/>
                <a:cs typeface="Lato" panose="020F0502020204030203" pitchFamily="34" charset="0"/>
              </a:rPr>
              <a:t>СПАСИБО ЗА ВНИМАНИЕ</a:t>
            </a:r>
            <a:endParaRPr lang="ru-RU" sz="2400" dirty="0">
              <a:solidFill>
                <a:schemeClr val="bg1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4" name="Picture 2" descr="C:\Users\Илья\Desktop\Герб цветно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910" y="1550997"/>
            <a:ext cx="1632405" cy="1837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97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4" y="368300"/>
            <a:ext cx="8748345" cy="477838"/>
          </a:xfrm>
        </p:spPr>
        <p:txBody>
          <a:bodyPr/>
          <a:lstStyle/>
          <a:p>
            <a:pPr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14355" name="TextBox 203"/>
          <p:cNvSpPr txBox="1">
            <a:spLocks noChangeArrowheads="1"/>
          </p:cNvSpPr>
          <p:nvPr/>
        </p:nvSpPr>
        <p:spPr bwMode="auto">
          <a:xfrm>
            <a:off x="6666035" y="6069014"/>
            <a:ext cx="187569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ru-RU" altLang="ru-RU" sz="12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ИТОГО: 16 объектов</a:t>
            </a:r>
            <a:endParaRPr lang="ru-RU" altLang="ru-RU" sz="1200" b="1" dirty="0">
              <a:solidFill>
                <a:schemeClr val="bg1"/>
              </a:solidFill>
              <a:latin typeface="Lato" pitchFamily="34" charset="0"/>
              <a:cs typeface="Lato" pitchFamily="34" charset="0"/>
            </a:endParaRPr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597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29 сентября 2025 г. N 1489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отменяет и заменяет собой старое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28.10.2009 № 846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утверждая новые Правила расследования аварий и инцидентов в электроэнергетике, которые включают уточненный порядок действий, сроки и полномочия комиссий по расследованию, а также применяются ко всем объектам электроэнергетики на территории РФ. 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 подход, предусматривающий разделение расследуемых технологических нарушений на аварии и инциденты по критериям рисков и угроз, с ними связанных, исходя из степени тяжести технологического нарушения и его последствий (риск-ориентированный подход).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актом предусмотрено распределение полномочий по расследованию причин аварий и инцидентов в электроэнергетике между органом федерального государственного энергетического надзора (Ростехнадзором) и собственниками или иными законными владельцами объектов электроэнергетики с установлением случаев обязательного участия в составе комиссии по расследованию представителей уполномоченного федерального органа исполнительной власти (Минэнерго России) и системного оператора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постановление от 29 сентября 2025 г. № 1489 — это действующий нормативный акт, который регулирует процесс расследования аварий и инцидентов, тогда как Постановление от 28.10.2009 № 846 является утратившим силу документом.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 предмет регулирования: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старые Правила регулировали только расследование аварий в электроэнергетике, то новая редакция охватывает как аварии, так и инциденты (технологические нарушения) в электроэнергетике.</a:t>
            </a:r>
          </a:p>
          <a:p>
            <a:pPr algn="just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Введена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новая терминология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технологические нарушения в электроэнергетике - общий термин, объединяющий все виды нарушений в работе объектов электроэнергетики;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инцидент в электроэнергетике - новая категория нарушений (отличная от аварий), подразделяющаяся на инциденты I категории (серьезные нарушения, не достигающие уровня аварии) и инциденты II категории (менее серьезные нарушения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49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Изменены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аварии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Вводится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критерий аварии: технологическое нарушение является аварией, если в результате нарушения произошло прекращение электроснабжения потребителей суммарной мощностью 100 МВт и более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Предусмотрена </a:t>
            </a:r>
            <a:r>
              <a:rPr lang="ru-RU" sz="1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цифровизация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Закреплена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обязательность использования цифровых технологий: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отраслевая база аварийности в электроэнергетике - единый программно-аппаратный комплекс;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электронное оформление актов расследования с использованием ЭЦП;</a:t>
            </a:r>
          </a:p>
          <a:p>
            <a:pPr algn="just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автоматизация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выполнения противоаварийных мероприятий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Предусмотрены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переходные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положения: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новых Правил - с 1 января 2026 года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Расследование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аварий, произошедших до 31 декабря 2025 года, производится по старым Правилам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распространяются на:</a:t>
            </a:r>
          </a:p>
          <a:p>
            <a:pPr lvl="0"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субъектов электроэнергетики и потребителей электрической энергии, которые владеют на праве собственности или ином законном основании объектами электросетевого хозяйства и (или) объектами по производству электрической энергии;</a:t>
            </a:r>
          </a:p>
          <a:p>
            <a:pPr lvl="0"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субъекта оперативно-диспетчерского управления в электроэнергетике - системного оператора электроэнергетических систем России;</a:t>
            </a:r>
          </a:p>
          <a:p>
            <a:pPr lvl="0"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орган исполнительной власти, уполномоченный Правительством Российской Федерации на осуществление функций по выработке и реализации государственной политики и нормативно-правовому регулированию в сфере топливно-энергетического комплекса;</a:t>
            </a:r>
          </a:p>
          <a:p>
            <a:pPr lvl="0"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федеральный орган исполнительной власти, уполномоченный на осуществление федерального государственного энергетического надзора в сфере электроэнергетики;</a:t>
            </a:r>
          </a:p>
          <a:p>
            <a:pPr lvl="0"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иных юридических и физических лиц, принимающих участие в расследовании причин аварий в электроэнергетике и инцидентов в электроэнергетике в соответствии с настоящими Правилами.</a:t>
            </a:r>
          </a:p>
          <a:p>
            <a:pPr lvl="0"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иных юридических и физических лиц, принимающих участие в расследовании причин аварий в электроэнергетике и инцидентов в электроэнергетике.</a:t>
            </a:r>
          </a:p>
          <a:p>
            <a:pPr algn="just"/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856357"/>
            <a:ext cx="8712968" cy="43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Правилами 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технологическими нарушениями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 понимаются:</a:t>
            </a:r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аварийное снижение мощности генерирующего оборудования электростанции, функционирующей в составе Единой энергетической системы России, на величину 25 МВт и более;</a:t>
            </a:r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аварийное отключение и (или) повреждение линии электропередачи, оборудования объекта электроэнергетики.</a:t>
            </a:r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неправильная работа комплексов и устройств релейной защиты и автоматики или иных автоматических защитных устройств;</a:t>
            </a:r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(отказ) в работе средств диспетчерского и технологического управления;</a:t>
            </a:r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недопустимое отклонение технологических параметров работы линии электропередачи, оборудования или устройства объекта электроэнергетики.</a:t>
            </a:r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 оперативного персонала объекта электроэнергетики (центра управления) от выполнения диспетчерской команды диспетчерского персонала субъекта оперативно-диспетчерского управления;</a:t>
            </a:r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тепловой электростанции в режим выживания с использованием неснижаемого запаса топлива.</a:t>
            </a:r>
          </a:p>
        </p:txBody>
      </p:sp>
    </p:spTree>
    <p:extLst>
      <p:ext uri="{BB962C8B-B14F-4D97-AF65-F5344CB8AC3E}">
        <p14:creationId xmlns:p14="http://schemas.microsoft.com/office/powerpoint/2010/main" val="9296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14355" name="TextBox 203"/>
          <p:cNvSpPr txBox="1">
            <a:spLocks noChangeArrowheads="1"/>
          </p:cNvSpPr>
          <p:nvPr/>
        </p:nvSpPr>
        <p:spPr bwMode="auto">
          <a:xfrm>
            <a:off x="6666035" y="6069014"/>
            <a:ext cx="187569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ru-RU" altLang="ru-RU" sz="12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ИТОГО: 16 объектов</a:t>
            </a:r>
            <a:endParaRPr lang="ru-RU" altLang="ru-RU" sz="1200" b="1" dirty="0">
              <a:solidFill>
                <a:schemeClr val="bg1"/>
              </a:solidFill>
              <a:latin typeface="Lato" pitchFamily="34" charset="0"/>
              <a:cs typeface="Lato" pitchFamily="34" charset="0"/>
            </a:endParaRPr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586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Технологическое нарушение в электроэнергетике является </a:t>
            </a:r>
            <a:r>
              <a:rPr lang="ru-RU" sz="15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аварией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электроэнергетике, если в результате такого нарушения произошло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прекращение электроснабжения потребителей электрической энергии суммарной мощностью 100 МВт и более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в результате фактической реализации графиков временного отключения потребления суммарным объемом 100 МВт и более.</a:t>
            </a:r>
          </a:p>
          <a:p>
            <a:pPr algn="just"/>
            <a:r>
              <a:rPr lang="ru-RU" sz="15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Технологическое нарушение в электроэнергетике не является аварией в случае, если электроснабжение отключенных потребителей электрической энергии восстановлено действием устройства автоматического повторного включения отключившейся линии электропередачи или электротехнического оборудования.</a:t>
            </a:r>
          </a:p>
          <a:p>
            <a:pPr algn="just"/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5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15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указано, что технологическое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в электроэнергетике является </a:t>
            </a:r>
            <a:r>
              <a:rPr lang="ru-RU" sz="1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инцидентом I категории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если такое нарушение не соответствует критериям аварии в электроэнергетике, указанным в пункте 7 Правил, и состоит в наступлении либо повлекло наступление </a:t>
            </a:r>
            <a:r>
              <a:rPr lang="ru-RU" sz="15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или нескольких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следующих событий:</a:t>
            </a:r>
          </a:p>
          <a:p>
            <a:pPr algn="just"/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отклонение частоты электрического тока в энергосистеме или ее части в течение суток за пределы 50,00+/-0,2 Гц продолжительностью 3 часа и более или за пределы 50,00+/-0,4 Гц продолжительностью 30 минут и более;</a:t>
            </a:r>
          </a:p>
          <a:p>
            <a:pPr algn="just"/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превышение фактическим перетоком активной мощности в контролируемом сечении значения максимально допустимого перетока активной мощности (при работе энергосистемы в вынужденном режиме - допустимого в вынужденном режиме перетока активной мощности) длительностью 1 час и более;</a:t>
            </a:r>
          </a:p>
          <a:p>
            <a:pPr algn="just"/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аварийное отключение и (или) повреждение электротехнического оборудования напряжением 110 кВ и выше или линий электропередачи классом напряжения 110 кВ и выше (в технологически изолированной территориальной электроэнергетической системе - также относящихся к объектам диспетчеризации оборудования напряжением 35 кВ и линий электропередачи классом напряжения 35 кВ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14355" name="TextBox 203"/>
          <p:cNvSpPr txBox="1">
            <a:spLocks noChangeArrowheads="1"/>
          </p:cNvSpPr>
          <p:nvPr/>
        </p:nvSpPr>
        <p:spPr bwMode="auto">
          <a:xfrm>
            <a:off x="6666035" y="6069014"/>
            <a:ext cx="187569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/>
            <a:r>
              <a:rPr lang="ru-RU" altLang="ru-RU" sz="12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ИТОГО: 16 объектов</a:t>
            </a:r>
            <a:endParaRPr lang="ru-RU" altLang="ru-RU" sz="1200" b="1" dirty="0">
              <a:solidFill>
                <a:schemeClr val="bg1"/>
              </a:solidFill>
              <a:latin typeface="Lato" pitchFamily="34" charset="0"/>
              <a:cs typeface="Lato" pitchFamily="34" charset="0"/>
            </a:endParaRPr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аварийное отключение и (или) повреждение основного энергетического оборудования единичной установленной мощностью 25 МВт и более (в технологически изолированной территориальной электроэнергетической системе - мощностью 5 МВт и более) на электростанции;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аварийное снижение рабочей мощности электростанции на величину 25 МВт и более (для электростанций установленной генерирующей мощностью менее 25 МВт, входящих в состав технологически изолированной территориальной электроэнергетической системы, - аварийное снижение рабочей мощности электростанции на величину 5 МВт и более);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е) неправильная работа устройства (комплекса) противоаварийной автоматики, в результате которой произошло отключение нагрузки потребителей электрической энергии суммарной мощностью 10 МВт и более либо отключение электротехнического оборудования напряжением 110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выше, линии электропередачи классом напряжения 110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выше или основного энергетического оборудования установленной мощностью 25 МВт и более (в технологически изолированной территориальной электроэнергетической системе - мощностью 5 МВт и более);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ж) нарушение (отказ) в работе средств диспетчерского и технологического управления и (или) автоматизированных систем, указанных 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 tooltip="нарушение (отказ) в работе средств диспетчерского и технологического управления, включая оборудование телемеханики и связи, а также нарушение (отказ) в работе автоматизированных систем диспетчерского управления диспетчерского центра субъекта оперативно-ди"/>
              </a:rPr>
              <a:t>абзаце пятом пункта 3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каналов связи между диспетчерским центром и объектом электроэнергетики, либо между объектом электроэнергетики и центром управления, либо между диспетчерским центром и центром управления, в результате которого произошло любое из следующих событий продолжительностью 1 час и более: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з) отказ оперативного персонала объекта электроэнергетики (центра управления) от выполнения диспетчерской команды</a:t>
            </a:r>
          </a:p>
          <a:p>
            <a:pPr algn="just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и) переход тепловой электростанции установленной генерирующей мощностью 25 МВт и более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выживания с использованием неснижаемого запаса топлива;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к) полная потеря питания собственных нужд, оперативного тока, давления в магистралях сжатого воздуха на электростанции установленной генерирующей мощностью 25 МВт и более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объекте электросетевого хозяйства классом напряжения 110 кВ и выше продолжительностью 1 час и более;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л) массовые аварийные отключения и (или) повреждения линий электропередачи классом напряжения 6 - 35 кВ в количестве 10 штук и более, произошедшие в течение 8 часов на территории одного субъекта Российской Федерации в результате воздействия природных явлений, при одновременном нахождении в отключенном состоянии 10 и более линий электропередачи в течение 30 минут и более, если такие аварийные отключения и (или) повреждения привели к прекращению электроснабжения потребителей электрической энергии суммарной мощностью от 10 МВт до 100 МВт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Технологическое нарушение в электроэнергетике, не соответствующее критериям аварии в электроэнергетике или инцидента I категории, указанным 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 tooltip="7. Технологическое нарушение в электроэнергетике является аварией в электроэнергетике, если в результате такого нарушения произошло прекращение электроснабжения потребителей электрической энергии суммарной мощностью 100 МВт и более, в том числе в результа"/>
              </a:rPr>
              <a:t>пунктах 7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file" tooltip="8. Технологическое нарушение в электроэнергетике является инцидентом I категории, если такое нарушение не соответствует критериям аварии в электроэнергетике, указанным в пункте 7 настоящих Правил, и состоит в наступлении либо повлекло наступление одного и"/>
              </a:rPr>
              <a:t>8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является 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инцидентом в электроэнергетике </a:t>
            </a:r>
            <a:r>
              <a:rPr lang="en-US" sz="1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категории</a:t>
            </a:r>
            <a:r>
              <a:rPr lang="ru-RU" sz="1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algn="l" eaLnBrk="1" hangingPunct="1"/>
            <a:r>
              <a:rPr lang="ru-RU" altLang="ru-RU" sz="1600" dirty="0">
                <a:solidFill>
                  <a:schemeClr val="bg1"/>
                </a:solidFill>
                <a:latin typeface="Lato" pitchFamily="34" charset="0"/>
                <a:cs typeface="Lato" pitchFamily="34" charset="0"/>
              </a:rPr>
              <a:t>Изменения, вносимые в правила расследования аварий и инцидентов в электроэнергетике</a:t>
            </a: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13" name="TextBox 203"/>
          <p:cNvSpPr txBox="1">
            <a:spLocks noChangeArrowheads="1"/>
          </p:cNvSpPr>
          <p:nvPr/>
        </p:nvSpPr>
        <p:spPr bwMode="auto">
          <a:xfrm>
            <a:off x="197097" y="980728"/>
            <a:ext cx="8712968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892175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функций по организации и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проведению расследования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 аварий в электроэнергетике и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инцидентов в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 и участию в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такого расследования.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организацию расследования причин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аварий в электроэнергетике и инцидентов I категории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соответствующих следующим критериям, и обеспечивают его проведение комиссиями по расследованию причин аварии в электроэнергетике или инцидента в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электроэнергетике:</a:t>
            </a:r>
          </a:p>
          <a:p>
            <a:pPr algn="just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аварии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 (</a:t>
            </a:r>
            <a:r>
              <a:rPr lang="ru-RU" sz="1600" dirty="0"/>
              <a:t>согласно </a:t>
            </a:r>
            <a:r>
              <a:rPr lang="ru-RU" sz="1600" dirty="0" smtClean="0"/>
              <a:t>п. 7</a:t>
            </a:r>
            <a:r>
              <a:rPr lang="ru-RU" sz="1600" dirty="0"/>
              <a:t>. </a:t>
            </a:r>
            <a:r>
              <a:rPr lang="ru-RU" sz="1600" dirty="0" smtClean="0"/>
              <a:t>Правил технологическое </a:t>
            </a:r>
            <a:r>
              <a:rPr lang="ru-RU" sz="1600" dirty="0"/>
              <a:t>нарушение в электроэнергетике является аварией в электроэнергетике, если в результате такого нарушения произошло прекращение электроснабжения </a:t>
            </a:r>
            <a:r>
              <a:rPr lang="ru-RU" sz="1600" dirty="0">
                <a:solidFill>
                  <a:srgbClr val="FF0000"/>
                </a:solidFill>
              </a:rPr>
              <a:t>потребителей электрической энергии суммарной мощностью 100 МВт и </a:t>
            </a:r>
            <a:r>
              <a:rPr lang="ru-RU" sz="1600" dirty="0" smtClean="0">
                <a:solidFill>
                  <a:srgbClr val="FF0000"/>
                </a:solidFill>
              </a:rPr>
              <a:t>более. </a:t>
            </a:r>
            <a:r>
              <a:rPr lang="ru-RU" sz="1600" dirty="0"/>
              <a:t>Технологическое нарушение в электроэнергетике не является аварией в случае, если электроснабжение отключенных потребителей электрической энергии восстановлено действием устройства автоматического повторного включения отключившейся линии электропередачи или электротехнического оборудования</a:t>
            </a:r>
            <a:r>
              <a:rPr lang="ru-RU" sz="1600" dirty="0" smtClean="0"/>
              <a:t>. То </a:t>
            </a:r>
            <a:r>
              <a:rPr lang="ru-RU" sz="1600" dirty="0"/>
              <a:t>есть нижеперечисленное должно подтверждаться отключением</a:t>
            </a:r>
            <a:r>
              <a:rPr lang="ru-RU" sz="1600" b="1" dirty="0"/>
              <a:t> </a:t>
            </a:r>
            <a:r>
              <a:rPr lang="ru-RU" sz="1600" dirty="0"/>
              <a:t>потребителей электрической энергии суммарной мощностью 100 МВт и более</a:t>
            </a:r>
            <a:r>
              <a:rPr lang="ru-RU" sz="1600" dirty="0" smtClean="0"/>
              <a:t>)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состоящие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наступлении 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или нескольких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следующих событий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лья\Desktop\ростехнадзорВерхний колонтитул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0364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>
          <a:xfrm>
            <a:off x="395655" y="368300"/>
            <a:ext cx="8568834" cy="477838"/>
          </a:xfrm>
        </p:spPr>
        <p:txBody>
          <a:bodyPr/>
          <a:lstStyle/>
          <a:p>
            <a:pPr eaLnBrk="1" hangingPunct="1"/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Аварии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электроэнергетике расследуемые Ростехнадзором</a:t>
            </a:r>
            <a:b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состоящие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наступлении 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или нескольких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следующих событий: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1600" dirty="0" smtClean="0">
              <a:solidFill>
                <a:schemeClr val="bg1"/>
              </a:solidFill>
              <a:latin typeface="Lato" pitchFamily="34" charset="0"/>
              <a:cs typeface="Tahom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5142C-E7D7-4DF9-AB95-72D040E9C5CF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141985"/>
              </p:ext>
            </p:extLst>
          </p:nvPr>
        </p:nvGraphicFramePr>
        <p:xfrm>
          <a:off x="135285" y="908719"/>
          <a:ext cx="8856984" cy="5888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28029"/>
                <a:gridCol w="4428955"/>
              </a:tblGrid>
              <a:tr h="1534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новые Правила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старые Правила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</a:tr>
              <a:tr h="12169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аварийные отключения и (или) повреждения линий электропередачи классом напряжения 110 кВ и выше в количестве 5 штук и более, произошедшие в течение промежутка времени менее 6 часов на территории одного субъекта Российской Федерации в результате воздействия природных явлений, при одновременном нахождении в отключенном состоянии 5 и более указанных линий электропередачи в течение 30 минут и более;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</a:tr>
              <a:tr h="1095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массовые аварийные отключения и (или) повреждения линий электропередачи классом напряжения 6 - 35 кВ в количестве 10 штук и более, произошедшие в течение 8 часов на территории одного субъекта Российской Федерации в результате воздействия природных явлений, если они привели к прекращению электроснабжения потребителей электрической энергии продолжительностью более 3 часов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4 з) 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массовые отключения или повреждения объектов электросетевого хозяйства (высший класс напряжения 6 - 35 кВ), вызванные неблагоприятными природными явлениями, если они привели к прекращению электроснабжения потребителей общей численностью 200 тыс. человек и более)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</a:tr>
              <a:tr h="851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аварийные отключения и (или) повреждения 2 и более линий электропередачи классом напряжения 110 кВ и выше либо линии электропередачи классом напряжения 110 кВ и выше и оборудования объекта электроэнергетики, указанного в абзаце пятом настоящего подпункта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</a:tr>
              <a:tr h="1095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аварийные отключения и (или) повреждения на 2 и более объектах электроэнергетики электротехнического оборудования напряжением 110 кВ и выше и (или) основного энергетического оборудования установленной мощностью 25 МВт и более (в технологически изолированной территориальной электроэнергетической системе - установленной мощностью 5 МВт и более)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4 к) 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отключение объектов электросетевого хозяйства (высший класс напряжения 110 кВ и выше), генерирующего оборудования мощностью 100 МВт и более на 2 и более объектах электроэнергетики, вызвавшее прекращение электроснабжения потребителей электрической энергии, суммарная мощность потребления которых составляет 100 МВт и более, продолжительностью 30 минут и более)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</a:tr>
              <a:tr h="1203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неправильная работа комплекса или устройства противоаварийной автоматики, обусловленная в том числе неправильными действиями персонала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4 л)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нарушения в работе противоаварийной или режимной автоматики, в том числе обусловленные ошибочными действиями персонала, вызвавшие отключение объекта электросетевого хозяйства (высший класс напряжения 110 кВ и выше), отключение (включение) генерирующего оборудования, суммарная мощность которого составляет 100 МВт и более, или прекращение электроснабжения потребителей электрической энергии, суммарная мощность потребления которых составляет 100 МВт и более).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542" marR="3354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73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 СЗУ">
      <a:dk1>
        <a:srgbClr val="0D75BA"/>
      </a:dk1>
      <a:lt1>
        <a:sysClr val="window" lastClr="FFFFFF"/>
      </a:lt1>
      <a:dk2>
        <a:srgbClr val="0D75BA"/>
      </a:dk2>
      <a:lt2>
        <a:srgbClr val="B0B0B0"/>
      </a:lt2>
      <a:accent1>
        <a:srgbClr val="3498DB"/>
      </a:accent1>
      <a:accent2>
        <a:srgbClr val="D61C35"/>
      </a:accent2>
      <a:accent3>
        <a:srgbClr val="22BA59"/>
      </a:accent3>
      <a:accent4>
        <a:srgbClr val="ED9A00"/>
      </a:accent4>
      <a:accent5>
        <a:srgbClr val="1DD6B7"/>
      </a:accent5>
      <a:accent6>
        <a:srgbClr val="D61D7D"/>
      </a:accent6>
      <a:hlink>
        <a:srgbClr val="002060"/>
      </a:hlink>
      <a:folHlink>
        <a:srgbClr val="800080"/>
      </a:folHlink>
    </a:clrScheme>
    <a:fontScheme name="Основной текст на белом фоне">
      <a:majorFont>
        <a:latin typeface="Lato Light"/>
        <a:ea typeface=""/>
        <a:cs typeface=""/>
      </a:majorFont>
      <a:minorFont>
        <a:latin typeface="Lato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4243</TotalTime>
  <Words>2383</Words>
  <Application>Microsoft Office PowerPoint</Application>
  <PresentationFormat>Экран (4:3)</PresentationFormat>
  <Paragraphs>174</Paragraphs>
  <Slides>17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1_Тема Office</vt:lpstr>
      <vt:lpstr> Изменения, вносимые в правила расследования аварий и инцидентов в электроэнергетике.    ДОКЛАДЧИК:    ГРИНЬ ДМИТРИЙ ГЕННАДЬЕВИЧ   </vt:lpstr>
      <vt:lpstr>Изменения, вносимые в правила расследования аварий и инцидентов в электроэнергетике</vt:lpstr>
      <vt:lpstr>Изменения, вносимые в правила расследования аварий и инцидентов в электроэнергетике</vt:lpstr>
      <vt:lpstr>Изменения, вносимые в правила расследования аварий и инцидентов в электроэнергетике</vt:lpstr>
      <vt:lpstr>Изменения, вносимые в правила расследования аварий и инцидентов в электроэнергетике</vt:lpstr>
      <vt:lpstr>Изменения, вносимые в правила расследования аварий и инцидентов в электроэнергетике</vt:lpstr>
      <vt:lpstr>Изменения, вносимые в правила расследования аварий и инцидентов в электроэнергетике</vt:lpstr>
      <vt:lpstr>Изменения, вносимые в правила расследования аварий и инцидентов в электроэнергетике</vt:lpstr>
      <vt:lpstr>Аварии в электроэнергетике расследуемые Ростехнадзором состоящие в наступлении одного или нескольких из следующих событий: </vt:lpstr>
      <vt:lpstr>Инциденты I категории расследуемые Ростехнадзором</vt:lpstr>
      <vt:lpstr>Инциденты I категории расследуемые Ростехнадзором</vt:lpstr>
      <vt:lpstr>Изменения, вносимые в правила расследования аварий и инцидентов в электроэнергетике</vt:lpstr>
      <vt:lpstr>Изменения, вносимые в правила расследования аварий и инцидентов в электроэнергетике</vt:lpstr>
      <vt:lpstr>Изменения, вносимые в правила расследования аварий и инцидентов в электроэнергетике</vt:lpstr>
      <vt:lpstr>Изменения, вносимые в правила расследования аварий и инцидентов в электроэнергетике</vt:lpstr>
      <vt:lpstr>Изменения, вносимые в правила расследования аварий и инцидентов в электроэнергетике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РАБОТЫ  СЕВЕРО-ЗАПАДНОГО УПРАВЛЕНИЯ РОСТЕХНАДЗОРА (отдел) ЗА 12 МЕСЯЦЕВ 2018 ГОДА</dc:title>
  <dc:creator>Лаппо Максим Васильевич</dc:creator>
  <cp:lastModifiedBy>!!!</cp:lastModifiedBy>
  <cp:revision>753</cp:revision>
  <cp:lastPrinted>2024-05-07T07:54:25Z</cp:lastPrinted>
  <dcterms:created xsi:type="dcterms:W3CDTF">2019-02-13T13:05:11Z</dcterms:created>
  <dcterms:modified xsi:type="dcterms:W3CDTF">2025-11-25T12:01:03Z</dcterms:modified>
</cp:coreProperties>
</file>